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webp>
</file>

<file path=ppt/media/image4.jfif>
</file>

<file path=ppt/media/image5.jf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63611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18216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1330212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3682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71340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216251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644287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5068475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38586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996124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165047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85327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867604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500236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625469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371859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364330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53843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webp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f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8B7F90-506E-4ADC-6B73-CA9F7328FC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ca-ES" sz="8800" dirty="0" err="1"/>
              <a:t>Proyecto</a:t>
            </a:r>
            <a:r>
              <a:rPr lang="ca-ES" sz="8800" dirty="0"/>
              <a:t> final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95EE41-895B-B645-9454-7D1F4F3C82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a-ES" dirty="0"/>
              <a:t>Nicolás oriol Sengáriz</a:t>
            </a:r>
          </a:p>
          <a:p>
            <a:r>
              <a:rPr lang="ca-ES" dirty="0"/>
              <a:t>4geeks</a:t>
            </a:r>
          </a:p>
        </p:txBody>
      </p:sp>
    </p:spTree>
    <p:extLst>
      <p:ext uri="{BB962C8B-B14F-4D97-AF65-F5344CB8AC3E}">
        <p14:creationId xmlns:p14="http://schemas.microsoft.com/office/powerpoint/2010/main" val="3451028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8A641-C73C-1E1E-24AE-BBB597917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Pentesting</a:t>
            </a:r>
            <a:r>
              <a:rPr lang="ca-ES" dirty="0"/>
              <a:t>:</a:t>
            </a:r>
            <a:br>
              <a:rPr lang="ca-ES" dirty="0"/>
            </a:br>
            <a:r>
              <a:rPr lang="ca-ES" dirty="0" err="1"/>
              <a:t>propuesta</a:t>
            </a:r>
            <a:r>
              <a:rPr lang="ca-ES" dirty="0"/>
              <a:t> de </a:t>
            </a:r>
            <a:r>
              <a:rPr lang="ca-ES" dirty="0" err="1"/>
              <a:t>prevención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D5D917-EA85-5A59-9B67-C81F7A370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 err="1"/>
              <a:t>Contraseñas</a:t>
            </a:r>
            <a:r>
              <a:rPr lang="ca-ES" dirty="0"/>
              <a:t> </a:t>
            </a:r>
            <a:r>
              <a:rPr lang="ca-ES" dirty="0" err="1"/>
              <a:t>más</a:t>
            </a:r>
            <a:r>
              <a:rPr lang="ca-ES" dirty="0"/>
              <a:t> </a:t>
            </a:r>
            <a:r>
              <a:rPr lang="ca-ES" dirty="0" err="1"/>
              <a:t>fuertes</a:t>
            </a:r>
            <a:endParaRPr lang="ca-ES" dirty="0"/>
          </a:p>
          <a:p>
            <a:r>
              <a:rPr lang="ca-ES" dirty="0"/>
              <a:t>Puerto 22</a:t>
            </a:r>
          </a:p>
          <a:p>
            <a:r>
              <a:rPr lang="ca-ES" dirty="0" err="1"/>
              <a:t>Comprobar</a:t>
            </a:r>
            <a:r>
              <a:rPr lang="ca-ES" dirty="0"/>
              <a:t> </a:t>
            </a:r>
            <a:r>
              <a:rPr lang="ca-ES" dirty="0" err="1"/>
              <a:t>puertos</a:t>
            </a:r>
            <a:r>
              <a:rPr lang="ca-ES" dirty="0"/>
              <a:t> 21 y 80</a:t>
            </a:r>
          </a:p>
          <a:p>
            <a:r>
              <a:rPr lang="ca-ES" dirty="0"/>
              <a:t>Firewall</a:t>
            </a:r>
          </a:p>
          <a:p>
            <a:r>
              <a:rPr lang="ca-ES" dirty="0" err="1"/>
              <a:t>Mínimo</a:t>
            </a:r>
            <a:r>
              <a:rPr lang="ca-ES" dirty="0"/>
              <a:t> Privilegio</a:t>
            </a:r>
          </a:p>
        </p:txBody>
      </p:sp>
    </p:spTree>
    <p:extLst>
      <p:ext uri="{BB962C8B-B14F-4D97-AF65-F5344CB8AC3E}">
        <p14:creationId xmlns:p14="http://schemas.microsoft.com/office/powerpoint/2010/main" val="788200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A839E9-3A00-308B-7142-0A8F5A603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Plan</a:t>
            </a:r>
            <a:r>
              <a:rPr lang="ca-ES" dirty="0"/>
              <a:t> de </a:t>
            </a:r>
            <a:r>
              <a:rPr lang="ca-ES" dirty="0" err="1"/>
              <a:t>respuesta</a:t>
            </a:r>
            <a:r>
              <a:rPr lang="ca-ES" dirty="0"/>
              <a:t>:</a:t>
            </a:r>
            <a:br>
              <a:rPr lang="ca-ES" dirty="0"/>
            </a:br>
            <a:r>
              <a:rPr lang="ca-ES" sz="3200" dirty="0" err="1"/>
              <a:t>Plan</a:t>
            </a:r>
            <a:r>
              <a:rPr lang="ca-ES" sz="3200" dirty="0"/>
              <a:t> de </a:t>
            </a:r>
            <a:r>
              <a:rPr lang="ca-ES" sz="3200" dirty="0" err="1"/>
              <a:t>respuesta</a:t>
            </a:r>
            <a:r>
              <a:rPr lang="ca-ES" sz="3200" dirty="0"/>
              <a:t> </a:t>
            </a:r>
            <a:r>
              <a:rPr lang="ca-ES" sz="3200" dirty="0" err="1"/>
              <a:t>según</a:t>
            </a:r>
            <a:r>
              <a:rPr lang="ca-ES" sz="3200" dirty="0"/>
              <a:t> </a:t>
            </a:r>
            <a:r>
              <a:rPr lang="ca-ES" sz="3200" dirty="0" err="1"/>
              <a:t>nist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6F6780-DF52-97EC-19F7-860EA3A52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237" y="2249487"/>
            <a:ext cx="9905999" cy="3541714"/>
          </a:xfrm>
        </p:spPr>
        <p:txBody>
          <a:bodyPr numCol="2">
            <a:normAutofit fontScale="92500" lnSpcReduction="10000"/>
          </a:bodyPr>
          <a:lstStyle/>
          <a:p>
            <a:r>
              <a:rPr lang="ca-ES" dirty="0" err="1"/>
              <a:t>Detección</a:t>
            </a:r>
            <a:endParaRPr lang="ca-ES" dirty="0"/>
          </a:p>
          <a:p>
            <a:pPr lvl="1"/>
            <a:r>
              <a:rPr lang="ca-ES" dirty="0"/>
              <a:t>EDR </a:t>
            </a:r>
            <a:r>
              <a:rPr lang="ca-ES" dirty="0" err="1"/>
              <a:t>conectados</a:t>
            </a:r>
            <a:r>
              <a:rPr lang="ca-ES" dirty="0"/>
              <a:t> a SIEM</a:t>
            </a:r>
          </a:p>
          <a:p>
            <a:pPr lvl="1"/>
            <a:r>
              <a:rPr lang="ca-ES" dirty="0"/>
              <a:t>IDS/IPS</a:t>
            </a:r>
          </a:p>
          <a:p>
            <a:pPr lvl="1"/>
            <a:r>
              <a:rPr lang="ca-ES" dirty="0" err="1"/>
              <a:t>Monitoreo</a:t>
            </a:r>
            <a:r>
              <a:rPr lang="ca-ES" dirty="0"/>
              <a:t> 24/7</a:t>
            </a:r>
          </a:p>
          <a:p>
            <a:r>
              <a:rPr lang="ca-ES" dirty="0" err="1"/>
              <a:t>Contención</a:t>
            </a:r>
            <a:endParaRPr lang="ca-ES" dirty="0"/>
          </a:p>
          <a:p>
            <a:pPr lvl="1"/>
            <a:r>
              <a:rPr lang="ca-ES" dirty="0"/>
              <a:t>Identificar y asilar el equipo</a:t>
            </a:r>
          </a:p>
          <a:p>
            <a:pPr lvl="1"/>
            <a:r>
              <a:rPr lang="ca-ES" dirty="0" err="1"/>
              <a:t>Adquisión</a:t>
            </a:r>
            <a:r>
              <a:rPr lang="ca-ES" dirty="0"/>
              <a:t> en </a:t>
            </a:r>
            <a:r>
              <a:rPr lang="ca-ES" dirty="0" err="1"/>
              <a:t>caliente</a:t>
            </a:r>
            <a:endParaRPr lang="ca-ES" dirty="0"/>
          </a:p>
          <a:p>
            <a:pPr marL="457200" lvl="1" indent="0">
              <a:buNone/>
            </a:pPr>
            <a:endParaRPr lang="ca-ES" dirty="0"/>
          </a:p>
          <a:p>
            <a:r>
              <a:rPr lang="ca-ES" dirty="0" err="1"/>
              <a:t>Eliminación</a:t>
            </a:r>
            <a:endParaRPr lang="ca-ES" dirty="0"/>
          </a:p>
          <a:p>
            <a:pPr lvl="1"/>
            <a:r>
              <a:rPr lang="ca-ES" dirty="0"/>
              <a:t>Eliminar </a:t>
            </a:r>
            <a:r>
              <a:rPr lang="ca-ES" dirty="0" err="1"/>
              <a:t>componentes</a:t>
            </a:r>
            <a:r>
              <a:rPr lang="ca-ES" dirty="0"/>
              <a:t> y </a:t>
            </a:r>
            <a:r>
              <a:rPr lang="ca-ES" dirty="0" err="1"/>
              <a:t>tareas</a:t>
            </a:r>
            <a:r>
              <a:rPr lang="ca-ES" dirty="0"/>
              <a:t> programades</a:t>
            </a:r>
          </a:p>
          <a:p>
            <a:pPr lvl="1"/>
            <a:r>
              <a:rPr lang="ca-ES" dirty="0" err="1"/>
              <a:t>Cambio</a:t>
            </a:r>
            <a:r>
              <a:rPr lang="ca-ES" dirty="0"/>
              <a:t> de </a:t>
            </a:r>
            <a:r>
              <a:rPr lang="ca-ES" dirty="0" err="1"/>
              <a:t>contraseñas</a:t>
            </a:r>
            <a:endParaRPr lang="ca-ES" dirty="0"/>
          </a:p>
          <a:p>
            <a:r>
              <a:rPr lang="ca-ES" dirty="0" err="1"/>
              <a:t>Recuperación</a:t>
            </a:r>
            <a:endParaRPr lang="ca-ES" dirty="0"/>
          </a:p>
          <a:p>
            <a:pPr lvl="1"/>
            <a:r>
              <a:rPr lang="ca-ES" dirty="0"/>
              <a:t>Una </a:t>
            </a:r>
            <a:r>
              <a:rPr lang="ca-ES" dirty="0" err="1"/>
              <a:t>vez</a:t>
            </a:r>
            <a:r>
              <a:rPr lang="ca-ES" dirty="0"/>
              <a:t> </a:t>
            </a:r>
            <a:r>
              <a:rPr lang="ca-ES" dirty="0" err="1"/>
              <a:t>limpio</a:t>
            </a:r>
            <a:r>
              <a:rPr lang="ca-ES" dirty="0"/>
              <a:t> se restaura </a:t>
            </a:r>
            <a:r>
              <a:rPr lang="ca-ES" dirty="0" err="1"/>
              <a:t>desde</a:t>
            </a:r>
            <a:r>
              <a:rPr lang="ca-ES" dirty="0"/>
              <a:t> los </a:t>
            </a:r>
            <a:r>
              <a:rPr lang="ca-ES" dirty="0" err="1"/>
              <a:t>backups</a:t>
            </a:r>
            <a:endParaRPr lang="ca-ES" dirty="0"/>
          </a:p>
          <a:p>
            <a:pPr lvl="1"/>
            <a:r>
              <a:rPr lang="ca-ES" dirty="0" err="1"/>
              <a:t>Comprobación</a:t>
            </a:r>
            <a:r>
              <a:rPr lang="ca-ES" dirty="0"/>
              <a:t> de </a:t>
            </a:r>
            <a:r>
              <a:rPr lang="ca-ES" dirty="0" err="1"/>
              <a:t>correcto</a:t>
            </a:r>
            <a:r>
              <a:rPr lang="ca-ES" dirty="0"/>
              <a:t> </a:t>
            </a:r>
            <a:r>
              <a:rPr lang="ca-ES" dirty="0" err="1"/>
              <a:t>funcionamiento</a:t>
            </a:r>
            <a:r>
              <a:rPr lang="ca-ES" dirty="0"/>
              <a:t> de los </a:t>
            </a:r>
            <a:r>
              <a:rPr lang="ca-ES" dirty="0" err="1"/>
              <a:t>sistemas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906318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A40458-F9F3-242F-5C80-058EB3923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Plan</a:t>
            </a:r>
            <a:r>
              <a:rPr lang="ca-ES" dirty="0"/>
              <a:t> de </a:t>
            </a:r>
            <a:r>
              <a:rPr lang="ca-ES" dirty="0" err="1"/>
              <a:t>respuesta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12FA2E-A8D5-FC7C-9C15-6D9B9E3C4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ca-ES" dirty="0" err="1"/>
              <a:t>Respuesta</a:t>
            </a:r>
            <a:r>
              <a:rPr lang="ca-ES" dirty="0"/>
              <a:t> a un </a:t>
            </a:r>
            <a:r>
              <a:rPr lang="ca-ES" dirty="0" err="1"/>
              <a:t>ataque</a:t>
            </a:r>
            <a:endParaRPr lang="ca-ES" dirty="0"/>
          </a:p>
          <a:p>
            <a:pPr lvl="1"/>
            <a:r>
              <a:rPr lang="ca-ES" dirty="0" err="1"/>
              <a:t>EDRs</a:t>
            </a:r>
            <a:r>
              <a:rPr lang="ca-ES" dirty="0"/>
              <a:t> </a:t>
            </a:r>
            <a:r>
              <a:rPr lang="ca-ES" dirty="0" err="1"/>
              <a:t>conectados</a:t>
            </a:r>
            <a:r>
              <a:rPr lang="ca-ES" dirty="0"/>
              <a:t> a SIEM y </a:t>
            </a:r>
            <a:r>
              <a:rPr lang="ca-ES" dirty="0" err="1"/>
              <a:t>monitoreo</a:t>
            </a:r>
            <a:r>
              <a:rPr lang="ca-ES" dirty="0"/>
              <a:t> 24/7</a:t>
            </a:r>
          </a:p>
          <a:p>
            <a:pPr lvl="1"/>
            <a:r>
              <a:rPr lang="ca-ES" dirty="0" err="1"/>
              <a:t>Aislar</a:t>
            </a:r>
            <a:endParaRPr lang="ca-ES" dirty="0"/>
          </a:p>
          <a:p>
            <a:pPr lvl="1"/>
            <a:r>
              <a:rPr lang="ca-ES" dirty="0"/>
              <a:t>Vector de entrada</a:t>
            </a:r>
          </a:p>
          <a:p>
            <a:pPr lvl="1"/>
            <a:r>
              <a:rPr lang="ca-ES" dirty="0"/>
              <a:t>CISO</a:t>
            </a:r>
          </a:p>
          <a:p>
            <a:pPr lvl="1"/>
            <a:r>
              <a:rPr lang="ca-ES" dirty="0" err="1"/>
              <a:t>Mejorar</a:t>
            </a:r>
            <a:r>
              <a:rPr lang="ca-ES" dirty="0"/>
              <a:t> la </a:t>
            </a:r>
            <a:r>
              <a:rPr lang="ca-ES" dirty="0" err="1"/>
              <a:t>ciberseguridad</a:t>
            </a:r>
            <a:endParaRPr lang="ca-ES" dirty="0"/>
          </a:p>
          <a:p>
            <a:r>
              <a:rPr lang="ca-ES" dirty="0" err="1"/>
              <a:t>Protección</a:t>
            </a:r>
            <a:r>
              <a:rPr lang="ca-ES" dirty="0"/>
              <a:t> de </a:t>
            </a:r>
            <a:r>
              <a:rPr lang="ca-ES" dirty="0" err="1"/>
              <a:t>datos</a:t>
            </a:r>
            <a:endParaRPr lang="ca-ES" dirty="0"/>
          </a:p>
          <a:p>
            <a:pPr lvl="1"/>
            <a:r>
              <a:rPr lang="ca-ES" dirty="0" err="1"/>
              <a:t>Backups</a:t>
            </a:r>
            <a:endParaRPr lang="ca-ES" dirty="0"/>
          </a:p>
          <a:p>
            <a:pPr lvl="1"/>
            <a:r>
              <a:rPr lang="ca-ES" dirty="0"/>
              <a:t>3-2-1</a:t>
            </a:r>
          </a:p>
          <a:p>
            <a:pPr lvl="1"/>
            <a:r>
              <a:rPr lang="ca-ES" dirty="0" err="1"/>
              <a:t>Cifrar</a:t>
            </a:r>
            <a:r>
              <a:rPr lang="ca-ES" dirty="0"/>
              <a:t> </a:t>
            </a:r>
            <a:r>
              <a:rPr lang="ca-ES" dirty="0" err="1"/>
              <a:t>todo</a:t>
            </a:r>
            <a:r>
              <a:rPr lang="ca-ES" dirty="0"/>
              <a:t> (AES-256 y TLS/SSL)</a:t>
            </a:r>
          </a:p>
          <a:p>
            <a:pPr lvl="1"/>
            <a:r>
              <a:rPr lang="ca-ES" dirty="0" err="1"/>
              <a:t>Mínimo</a:t>
            </a:r>
            <a:r>
              <a:rPr lang="ca-ES" dirty="0"/>
              <a:t> privilegio</a:t>
            </a:r>
          </a:p>
          <a:p>
            <a:pPr lvl="1"/>
            <a:r>
              <a:rPr lang="ca-ES" dirty="0"/>
              <a:t>MFA</a:t>
            </a:r>
          </a:p>
        </p:txBody>
      </p:sp>
    </p:spTree>
    <p:extLst>
      <p:ext uri="{BB962C8B-B14F-4D97-AF65-F5344CB8AC3E}">
        <p14:creationId xmlns:p14="http://schemas.microsoft.com/office/powerpoint/2010/main" val="423572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477259-1EB1-8D51-929A-52CFA82CF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SGSI:</a:t>
            </a:r>
            <a:br>
              <a:rPr lang="ca-ES" dirty="0"/>
            </a:br>
            <a:r>
              <a:rPr lang="ca-ES" sz="3200" dirty="0" err="1"/>
              <a:t>Alcance</a:t>
            </a:r>
            <a:r>
              <a:rPr lang="ca-ES" sz="3200" dirty="0"/>
              <a:t> del </a:t>
            </a:r>
            <a:r>
              <a:rPr lang="ca-ES" sz="3200" dirty="0" err="1"/>
              <a:t>sgsi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0E8C56-BF0E-FFC2-AAF6-B9D955E0F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a-ES" dirty="0" err="1"/>
              <a:t>Activos</a:t>
            </a:r>
            <a:r>
              <a:rPr lang="ca-ES" dirty="0"/>
              <a:t> de </a:t>
            </a:r>
            <a:r>
              <a:rPr lang="ca-ES" dirty="0" err="1"/>
              <a:t>información</a:t>
            </a:r>
            <a:endParaRPr lang="ca-ES" dirty="0"/>
          </a:p>
          <a:p>
            <a:r>
              <a:rPr lang="ca-ES" dirty="0" err="1"/>
              <a:t>Límites</a:t>
            </a:r>
            <a:r>
              <a:rPr lang="ca-ES" dirty="0"/>
              <a:t> </a:t>
            </a:r>
            <a:r>
              <a:rPr lang="ca-ES" dirty="0" err="1"/>
              <a:t>físicos</a:t>
            </a:r>
            <a:endParaRPr lang="ca-ES" dirty="0"/>
          </a:p>
          <a:p>
            <a:r>
              <a:rPr lang="ca-ES" dirty="0"/>
              <a:t>Limites </a:t>
            </a:r>
            <a:r>
              <a:rPr lang="ca-ES" dirty="0" err="1"/>
              <a:t>virtuales</a:t>
            </a:r>
            <a:endParaRPr lang="ca-ES" dirty="0"/>
          </a:p>
          <a:p>
            <a:r>
              <a:rPr lang="ca-ES" dirty="0"/>
              <a:t>Partes </a:t>
            </a:r>
            <a:r>
              <a:rPr lang="ca-ES" dirty="0" err="1"/>
              <a:t>interesadas</a:t>
            </a:r>
            <a:endParaRPr lang="ca-ES" dirty="0"/>
          </a:p>
          <a:p>
            <a:r>
              <a:rPr lang="ca-ES" dirty="0" err="1"/>
              <a:t>Alcance</a:t>
            </a:r>
            <a:r>
              <a:rPr lang="ca-ES" dirty="0"/>
              <a:t> SGSI</a:t>
            </a:r>
          </a:p>
        </p:txBody>
      </p:sp>
    </p:spTree>
    <p:extLst>
      <p:ext uri="{BB962C8B-B14F-4D97-AF65-F5344CB8AC3E}">
        <p14:creationId xmlns:p14="http://schemas.microsoft.com/office/powerpoint/2010/main" val="455159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79913-0558-5607-650B-9E180E9A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SGSI:</a:t>
            </a:r>
            <a:br>
              <a:rPr lang="ca-ES" dirty="0"/>
            </a:br>
            <a:r>
              <a:rPr lang="ca-ES" dirty="0" err="1"/>
              <a:t>evaluación</a:t>
            </a:r>
            <a:r>
              <a:rPr lang="ca-ES" dirty="0"/>
              <a:t> de </a:t>
            </a:r>
            <a:r>
              <a:rPr lang="ca-ES" dirty="0" err="1"/>
              <a:t>riesgos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82B84A-0415-AE7F-8C13-D1082F7F7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9813" cy="3541714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Clasificación de activos </a:t>
            </a:r>
          </a:p>
          <a:p>
            <a:r>
              <a:rPr lang="es-ES" dirty="0"/>
              <a:t>Origen de amenazas potenciales </a:t>
            </a:r>
          </a:p>
          <a:p>
            <a:r>
              <a:rPr lang="es-ES" dirty="0"/>
              <a:t>Tipo de vulnerabilidad </a:t>
            </a:r>
          </a:p>
          <a:p>
            <a:r>
              <a:rPr lang="es-ES" dirty="0"/>
              <a:t>Probabilidad </a:t>
            </a:r>
          </a:p>
          <a:p>
            <a:r>
              <a:rPr lang="es-ES" dirty="0"/>
              <a:t>Impacto </a:t>
            </a:r>
          </a:p>
          <a:p>
            <a:r>
              <a:rPr lang="es-ES" dirty="0"/>
              <a:t>Nivel de riesgo </a:t>
            </a:r>
          </a:p>
          <a:p>
            <a:r>
              <a:rPr lang="es-ES" dirty="0"/>
              <a:t>Metodología de evaluación de riesgos</a:t>
            </a:r>
            <a:endParaRPr lang="ca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C1AF4D5-83FE-3D05-0367-84C0FAC2A0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310" y="1939262"/>
            <a:ext cx="2846705" cy="430022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24B49BB-5DAE-DCA6-BE69-3C3C5E9E0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015" y="1939262"/>
            <a:ext cx="3049270" cy="430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070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A542FC-8062-90B6-EBD3-DF129CE23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SGSI:</a:t>
            </a:r>
            <a:br>
              <a:rPr lang="ca-ES" dirty="0"/>
            </a:br>
            <a:r>
              <a:rPr lang="ca-ES" sz="3200" dirty="0" err="1"/>
              <a:t>selección</a:t>
            </a:r>
            <a:r>
              <a:rPr lang="ca-ES" sz="3200" dirty="0"/>
              <a:t> de controles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6C164E-ADD7-D0C9-5AF9-6F4774C66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Normas relevantes </a:t>
            </a:r>
          </a:p>
          <a:p>
            <a:r>
              <a:rPr lang="es-ES" dirty="0"/>
              <a:t>Selección de controles </a:t>
            </a:r>
          </a:p>
          <a:p>
            <a:r>
              <a:rPr lang="es-ES" dirty="0"/>
              <a:t>Documentación de la implementación de los controles </a:t>
            </a:r>
          </a:p>
          <a:p>
            <a:r>
              <a:rPr lang="es-ES" dirty="0"/>
              <a:t>Planificación de la implementación 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730478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355FDD-A849-B423-6FF7-7133B5D18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SGSI:</a:t>
            </a:r>
            <a:br>
              <a:rPr lang="ca-ES" dirty="0"/>
            </a:br>
            <a:r>
              <a:rPr lang="ca-ES" sz="3200" dirty="0" err="1"/>
              <a:t>políticas</a:t>
            </a:r>
            <a:r>
              <a:rPr lang="ca-ES" sz="3200" dirty="0"/>
              <a:t> y </a:t>
            </a:r>
            <a:r>
              <a:rPr lang="ca-ES" sz="3200" dirty="0" err="1"/>
              <a:t>procedimientos</a:t>
            </a:r>
            <a:r>
              <a:rPr lang="ca-ES" sz="3200" dirty="0"/>
              <a:t> de </a:t>
            </a:r>
            <a:r>
              <a:rPr lang="ca-ES" sz="3200" dirty="0" err="1"/>
              <a:t>seguridad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6E9AB4-54DC-51F5-2F71-EC69419F0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Política de Seguridad </a:t>
            </a:r>
          </a:p>
          <a:p>
            <a:r>
              <a:rPr lang="es-ES" dirty="0"/>
              <a:t>Política de Control de Acceso y Gestión de Identidades </a:t>
            </a:r>
          </a:p>
          <a:p>
            <a:r>
              <a:rPr lang="es-ES" dirty="0"/>
              <a:t>Plan de Respuesta a Incidentes </a:t>
            </a:r>
          </a:p>
          <a:p>
            <a:r>
              <a:rPr lang="es-ES" dirty="0"/>
              <a:t>Política de continuidad y copias de seguridad (</a:t>
            </a:r>
            <a:r>
              <a:rPr lang="es-ES" dirty="0" err="1"/>
              <a:t>Backups</a:t>
            </a:r>
            <a:r>
              <a:rPr lang="es-ES" dirty="0"/>
              <a:t>) </a:t>
            </a:r>
          </a:p>
          <a:p>
            <a:r>
              <a:rPr lang="es-ES" dirty="0"/>
              <a:t>Programa de concientización y cultura de ciberseguridad </a:t>
            </a:r>
          </a:p>
          <a:p>
            <a:r>
              <a:rPr lang="es-ES" dirty="0"/>
              <a:t>Control y revisión de documentos </a:t>
            </a:r>
            <a:endParaRPr lang="ca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2C24260-8DDA-82E7-A542-21FEC1D318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2" t="6156" r="12429" b="6156"/>
          <a:stretch>
            <a:fillRect/>
          </a:stretch>
        </p:blipFill>
        <p:spPr>
          <a:xfrm>
            <a:off x="8572500" y="1982788"/>
            <a:ext cx="3133725" cy="219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032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7912B1-63CF-AFD6-86BC-D579557F1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SGSI:</a:t>
            </a:r>
            <a:br>
              <a:rPr lang="ca-ES" dirty="0"/>
            </a:br>
            <a:r>
              <a:rPr lang="ca-ES" sz="3200" dirty="0"/>
              <a:t>roles y </a:t>
            </a:r>
            <a:r>
              <a:rPr lang="ca-ES" sz="3200" dirty="0" err="1"/>
              <a:t>responsabilidad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4485DA-3288-1A42-4E6B-88FB6EDDF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/>
              <a:t>CISO</a:t>
            </a:r>
          </a:p>
          <a:p>
            <a:r>
              <a:rPr lang="ca-ES" dirty="0"/>
              <a:t>Equipo de </a:t>
            </a:r>
            <a:r>
              <a:rPr lang="ca-ES" dirty="0" err="1"/>
              <a:t>ciberseguridad</a:t>
            </a:r>
            <a:endParaRPr lang="ca-ES" dirty="0"/>
          </a:p>
          <a:p>
            <a:r>
              <a:rPr lang="ca-ES" dirty="0"/>
              <a:t>CERT</a:t>
            </a:r>
          </a:p>
        </p:txBody>
      </p:sp>
    </p:spTree>
    <p:extLst>
      <p:ext uri="{BB962C8B-B14F-4D97-AF65-F5344CB8AC3E}">
        <p14:creationId xmlns:p14="http://schemas.microsoft.com/office/powerpoint/2010/main" val="2783153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4AFD8E-1284-A135-D5FC-0D06F54D3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a-ES" sz="4000" dirty="0"/>
              <a:t>SGSI:</a:t>
            </a:r>
            <a:br>
              <a:rPr lang="ca-ES" dirty="0"/>
            </a:br>
            <a:r>
              <a:rPr lang="ca-ES" dirty="0"/>
              <a:t>MONITOREO Y MEDICIÓN DE LA EFECTIVIDAD DEL SGSI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5D0834-A840-EFC3-2EC8-ACFFDBD18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 err="1"/>
              <a:t>Monitoreo</a:t>
            </a:r>
            <a:r>
              <a:rPr lang="ca-ES" dirty="0"/>
              <a:t> continuo</a:t>
            </a:r>
          </a:p>
          <a:p>
            <a:r>
              <a:rPr lang="ca-ES" dirty="0" err="1"/>
              <a:t>Revisiones</a:t>
            </a:r>
            <a:r>
              <a:rPr lang="ca-ES" dirty="0"/>
              <a:t> </a:t>
            </a:r>
            <a:r>
              <a:rPr lang="ca-ES" dirty="0" err="1"/>
              <a:t>periódicas</a:t>
            </a:r>
            <a:endParaRPr lang="ca-ES" dirty="0"/>
          </a:p>
          <a:p>
            <a:r>
              <a:rPr lang="ca-ES" dirty="0" err="1"/>
              <a:t>Análisis</a:t>
            </a:r>
            <a:r>
              <a:rPr lang="ca-ES" dirty="0"/>
              <a:t> de </a:t>
            </a:r>
            <a:r>
              <a:rPr lang="ca-ES" dirty="0" err="1"/>
              <a:t>eficacia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5504344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512B79-A2D7-327B-7DAF-2FA44798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a-ES" sz="4000" dirty="0"/>
              <a:t>SGSI:</a:t>
            </a:r>
            <a:br>
              <a:rPr lang="ca-ES" dirty="0"/>
            </a:br>
            <a:r>
              <a:rPr lang="ca-ES" dirty="0" err="1"/>
              <a:t>KPIs</a:t>
            </a:r>
            <a:endParaRPr lang="ca-ES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CD5337B4-878D-6687-D530-A86A23D48B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7926393"/>
              </p:ext>
            </p:extLst>
          </p:nvPr>
        </p:nvGraphicFramePr>
        <p:xfrm>
          <a:off x="903288" y="2393874"/>
          <a:ext cx="4811712" cy="2070252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405856">
                  <a:extLst>
                    <a:ext uri="{9D8B030D-6E8A-4147-A177-3AD203B41FA5}">
                      <a16:colId xmlns:a16="http://schemas.microsoft.com/office/drawing/2014/main" val="1638130300"/>
                    </a:ext>
                  </a:extLst>
                </a:gridCol>
                <a:gridCol w="2405856">
                  <a:extLst>
                    <a:ext uri="{9D8B030D-6E8A-4147-A177-3AD203B41FA5}">
                      <a16:colId xmlns:a16="http://schemas.microsoft.com/office/drawing/2014/main" val="4083614695"/>
                    </a:ext>
                  </a:extLst>
                </a:gridCol>
              </a:tblGrid>
              <a:tr h="38870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Indicador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Objetivo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21694833"/>
                  </a:ext>
                </a:extLst>
              </a:tr>
              <a:tr h="38870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Porcentaje de Parcheo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% de activos críticos actualizados en menos de 48h desde el aviso.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76580448"/>
                  </a:ext>
                </a:extLst>
              </a:tr>
              <a:tr h="38870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Densidad de Vulnerabilidades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Número de vulnerabilidades críticas abiertas por cada 100 activos.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52097990"/>
                  </a:ext>
                </a:extLst>
              </a:tr>
              <a:tr h="38870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Tiempo Medio de Detección (MTTD)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Tiempo promedio desde que ocurre un incidente hasta que el equipo lo identifica.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745909"/>
                  </a:ext>
                </a:extLst>
              </a:tr>
            </a:tbl>
          </a:graphicData>
        </a:graphic>
      </p:graphicFrame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65F530C5-BF04-4BAB-E258-ECCE8F7ADF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870653"/>
              </p:ext>
            </p:extLst>
          </p:nvPr>
        </p:nvGraphicFramePr>
        <p:xfrm>
          <a:off x="6353175" y="1191681"/>
          <a:ext cx="4811712" cy="2237319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405856">
                  <a:extLst>
                    <a:ext uri="{9D8B030D-6E8A-4147-A177-3AD203B41FA5}">
                      <a16:colId xmlns:a16="http://schemas.microsoft.com/office/drawing/2014/main" val="2034395929"/>
                    </a:ext>
                  </a:extLst>
                </a:gridCol>
                <a:gridCol w="2405856">
                  <a:extLst>
                    <a:ext uri="{9D8B030D-6E8A-4147-A177-3AD203B41FA5}">
                      <a16:colId xmlns:a16="http://schemas.microsoft.com/office/drawing/2014/main" val="1785935752"/>
                    </a:ext>
                  </a:extLst>
                </a:gridCol>
              </a:tblGrid>
              <a:tr h="38698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Indicador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Objetivo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2067193"/>
                  </a:ext>
                </a:extLst>
              </a:tr>
              <a:tr h="56108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Tiempo Medio de Respuesta (MTTR)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Tiempo promedio para mitigar o resolver un incidente una vez detectado.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2093167"/>
                  </a:ext>
                </a:extLst>
              </a:tr>
              <a:tr h="56108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Eficacia de los backups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% de restauraciones exitosas durante las pruebas trimestrales.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8474627"/>
                  </a:ext>
                </a:extLst>
              </a:tr>
              <a:tr h="56108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Frecuencia de incidentes críticos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Cantidad de brechas de seguridad que impactaron la disponibilidad del negocio.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27521705"/>
                  </a:ext>
                </a:extLst>
              </a:tr>
            </a:tbl>
          </a:graphicData>
        </a:graphic>
      </p:graphicFrame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A68E2F66-D4EC-4A40-2F48-9DD3BAC800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611628"/>
              </p:ext>
            </p:extLst>
          </p:nvPr>
        </p:nvGraphicFramePr>
        <p:xfrm>
          <a:off x="6353175" y="4347538"/>
          <a:ext cx="4811712" cy="2237319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405856">
                  <a:extLst>
                    <a:ext uri="{9D8B030D-6E8A-4147-A177-3AD203B41FA5}">
                      <a16:colId xmlns:a16="http://schemas.microsoft.com/office/drawing/2014/main" val="1112645261"/>
                    </a:ext>
                  </a:extLst>
                </a:gridCol>
                <a:gridCol w="2405856">
                  <a:extLst>
                    <a:ext uri="{9D8B030D-6E8A-4147-A177-3AD203B41FA5}">
                      <a16:colId xmlns:a16="http://schemas.microsoft.com/office/drawing/2014/main" val="437647393"/>
                    </a:ext>
                  </a:extLst>
                </a:gridCol>
              </a:tblGrid>
              <a:tr h="39607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Indicador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Objetivo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02256615"/>
                  </a:ext>
                </a:extLst>
              </a:tr>
              <a:tr h="50148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Tasa de éxito en Phishing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% de empleados que "caen" en simulacros internos de correos maliciosos.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52697607"/>
                  </a:ext>
                </a:extLst>
              </a:tr>
              <a:tr h="50148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Nivel de capacitación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% de la plantilla que ha completado la formación anual de seguridad.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633959"/>
                  </a:ext>
                </a:extLst>
              </a:tr>
              <a:tr h="8382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Cumplimiento de los proveedores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% de proveedores críticos que han firmado y cumplen los acuerdos de seguridad (</a:t>
                      </a:r>
                      <a:r>
                        <a:rPr lang="es-ES" sz="1100" kern="100" dirty="0" err="1">
                          <a:effectLst/>
                        </a:rPr>
                        <a:t>SLAs</a:t>
                      </a:r>
                      <a:r>
                        <a:rPr lang="es-ES" sz="1100" kern="100" dirty="0">
                          <a:effectLst/>
                        </a:rPr>
                        <a:t>).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1062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7059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B40274-11AE-E514-D6C9-8EAA6912F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índice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709F85-BDBB-E7A7-52DF-5B9713565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</a:t>
            </a:r>
            <a:r>
              <a:rPr lang="ca-ES" dirty="0" err="1"/>
              <a:t>seguridad</a:t>
            </a:r>
            <a:endParaRPr lang="ca-ES" dirty="0"/>
          </a:p>
          <a:p>
            <a:r>
              <a:rPr lang="ca-ES" dirty="0" err="1"/>
              <a:t>Pentesting</a:t>
            </a:r>
            <a:endParaRPr lang="ca-ES" dirty="0"/>
          </a:p>
          <a:p>
            <a:r>
              <a:rPr lang="ca-ES" dirty="0" err="1"/>
              <a:t>Plan</a:t>
            </a:r>
            <a:r>
              <a:rPr lang="ca-ES" dirty="0"/>
              <a:t> de </a:t>
            </a:r>
            <a:r>
              <a:rPr lang="ca-ES" dirty="0" err="1"/>
              <a:t>respuesta</a:t>
            </a:r>
            <a:r>
              <a:rPr lang="ca-ES" dirty="0"/>
              <a:t> </a:t>
            </a:r>
          </a:p>
          <a:p>
            <a:r>
              <a:rPr lang="ca-ES" dirty="0"/>
              <a:t>SGSI</a:t>
            </a:r>
          </a:p>
        </p:txBody>
      </p:sp>
    </p:spTree>
    <p:extLst>
      <p:ext uri="{BB962C8B-B14F-4D97-AF65-F5344CB8AC3E}">
        <p14:creationId xmlns:p14="http://schemas.microsoft.com/office/powerpoint/2010/main" val="3944613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0386DC-ADC0-2BE4-B3FA-32ADE77B1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Seguridad:</a:t>
            </a:r>
            <a:br>
              <a:rPr lang="ca-ES" dirty="0"/>
            </a:br>
            <a:r>
              <a:rPr lang="ca-ES" sz="3200" dirty="0" err="1"/>
              <a:t>procesos</a:t>
            </a:r>
            <a:r>
              <a:rPr lang="ca-ES" sz="3200" dirty="0"/>
              <a:t> en </a:t>
            </a:r>
            <a:r>
              <a:rPr lang="ca-ES" sz="3200" dirty="0" err="1"/>
              <a:t>ejecución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20F81A66-D90A-D04D-A8FF-4975CD9129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083294"/>
            <a:ext cx="3477145" cy="267761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AC790F5-E4B6-2F62-4B7D-277376EF1B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" r="1152" b="3863"/>
          <a:stretch>
            <a:fillRect/>
          </a:stretch>
        </p:blipFill>
        <p:spPr bwMode="auto">
          <a:xfrm>
            <a:off x="5551411" y="1813764"/>
            <a:ext cx="5314950" cy="20231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7C8057A-DC12-6674-EF3C-B4FBDB1F5C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46" b="4409"/>
          <a:stretch>
            <a:fillRect/>
          </a:stretch>
        </p:blipFill>
        <p:spPr bwMode="auto">
          <a:xfrm>
            <a:off x="5551411" y="3836874"/>
            <a:ext cx="5311140" cy="19964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08AFDCE-7EE4-50E0-749C-557421C26E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411" y="5833314"/>
            <a:ext cx="5311140" cy="25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57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BDB46E-596A-B986-EB16-EE843F0B0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Seguridad:</a:t>
            </a:r>
            <a:br>
              <a:rPr lang="ca-ES" dirty="0"/>
            </a:br>
            <a:r>
              <a:rPr lang="ca-ES" sz="3200" dirty="0" err="1"/>
              <a:t>escaneo</a:t>
            </a:r>
            <a:r>
              <a:rPr lang="ca-ES" sz="3200" dirty="0"/>
              <a:t> de </a:t>
            </a:r>
            <a:r>
              <a:rPr lang="ca-ES" sz="3200" dirty="0" err="1"/>
              <a:t>rootkit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A3F2AC9E-ECDB-9142-FB62-2A000A28C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212758"/>
            <a:ext cx="5000719" cy="23259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38F4F10-ED0A-2855-1055-BA0B448C8E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231" b="82742"/>
          <a:stretch>
            <a:fillRect/>
          </a:stretch>
        </p:blipFill>
        <p:spPr bwMode="auto">
          <a:xfrm>
            <a:off x="1141413" y="2798743"/>
            <a:ext cx="3037205" cy="3727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254EE58-D2F7-1EFF-4163-3843D7E8B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3" y="3620982"/>
            <a:ext cx="3068955" cy="3492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C43EBAF-566A-962E-AF1B-6650719C8FA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9761" b="92032"/>
          <a:stretch>
            <a:fillRect/>
          </a:stretch>
        </p:blipFill>
        <p:spPr bwMode="auto">
          <a:xfrm>
            <a:off x="1141413" y="4338151"/>
            <a:ext cx="2849880" cy="3879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2C40777-C12E-A4CA-8D5A-7EDDF4F6987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667" y="139204"/>
            <a:ext cx="2438475" cy="213506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2857199-182B-5F3C-F744-AD2A5443404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666" y="2274264"/>
            <a:ext cx="2438475" cy="227924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877ABB4-2A10-24B3-402A-023ABE67F41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560" y="4553505"/>
            <a:ext cx="2447581" cy="2243694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4A4DDC60-B2DD-6F98-E5F1-66A0635A541A}"/>
              </a:ext>
            </a:extLst>
          </p:cNvPr>
          <p:cNvSpPr txBox="1"/>
          <p:nvPr/>
        </p:nvSpPr>
        <p:spPr>
          <a:xfrm>
            <a:off x="561977" y="2144387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1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931BEA7-40D8-CD54-2E55-F0602C3B3C39}"/>
              </a:ext>
            </a:extLst>
          </p:cNvPr>
          <p:cNvSpPr txBox="1"/>
          <p:nvPr/>
        </p:nvSpPr>
        <p:spPr>
          <a:xfrm>
            <a:off x="561977" y="2802156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2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AD5C8DE-1EF6-28AA-667A-C1F776938BFC}"/>
              </a:ext>
            </a:extLst>
          </p:cNvPr>
          <p:cNvSpPr txBox="1"/>
          <p:nvPr/>
        </p:nvSpPr>
        <p:spPr>
          <a:xfrm>
            <a:off x="561977" y="3610941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3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1E45F0B-11EC-82F5-D968-1A26BE8AEEB7}"/>
              </a:ext>
            </a:extLst>
          </p:cNvPr>
          <p:cNvSpPr txBox="1"/>
          <p:nvPr/>
        </p:nvSpPr>
        <p:spPr>
          <a:xfrm>
            <a:off x="561977" y="4347477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33563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4EAF5A-7EF8-1149-D58F-2003242AA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Seguridad:</a:t>
            </a:r>
            <a:br>
              <a:rPr lang="ca-ES" dirty="0"/>
            </a:br>
            <a:r>
              <a:rPr lang="ca-ES" sz="3200" dirty="0" err="1"/>
              <a:t>escaneo</a:t>
            </a:r>
            <a:r>
              <a:rPr lang="ca-ES" sz="3200" dirty="0"/>
              <a:t> de </a:t>
            </a:r>
            <a:r>
              <a:rPr lang="ca-ES" sz="3200" dirty="0" err="1"/>
              <a:t>rootkit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27CCB4C0-97D3-E678-08FB-9A47AA3F79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2" y="2097088"/>
            <a:ext cx="3981695" cy="223373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31C5B29-02AF-0253-6D46-B30BA30CA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2" y="5003800"/>
            <a:ext cx="5400040" cy="51117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790702C-1EE1-989A-B407-5042AFAA65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729"/>
          <a:stretch>
            <a:fillRect/>
          </a:stretch>
        </p:blipFill>
        <p:spPr bwMode="auto">
          <a:xfrm>
            <a:off x="7173669" y="2097088"/>
            <a:ext cx="4427220" cy="2070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A9001CB-327C-C655-3413-C1AF97FD826C}"/>
              </a:ext>
            </a:extLst>
          </p:cNvPr>
          <p:cNvCxnSpPr/>
          <p:nvPr/>
        </p:nvCxnSpPr>
        <p:spPr>
          <a:xfrm>
            <a:off x="3324225" y="4330823"/>
            <a:ext cx="0" cy="6729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512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38B8DE-5CF5-F1FF-6BC7-2AD24621E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Seguridad:</a:t>
            </a:r>
            <a:br>
              <a:rPr lang="ca-ES" dirty="0"/>
            </a:br>
            <a:r>
              <a:rPr lang="ca-ES" sz="3200" dirty="0" err="1"/>
              <a:t>identificación</a:t>
            </a:r>
            <a:r>
              <a:rPr lang="ca-ES" sz="3200" dirty="0"/>
              <a:t> de </a:t>
            </a:r>
            <a:r>
              <a:rPr lang="ca-ES" sz="3200" dirty="0" err="1"/>
              <a:t>cambios</a:t>
            </a:r>
            <a:endParaRPr lang="ca-E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70B7AA8-A6ED-8CF0-C752-3CC1E1352B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097088"/>
            <a:ext cx="3017785" cy="218934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55B542B-EEA8-97D1-70C3-246DD7C66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4286435"/>
            <a:ext cx="3017785" cy="102193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156E316-1C5C-5848-7E81-9545525F9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7371" y="2162249"/>
            <a:ext cx="2539365" cy="112776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8647EC2-C6DF-3772-D9C5-C2FD33B9E6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7371" y="4286435"/>
            <a:ext cx="5400040" cy="133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318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528B4B-EADF-42D1-4A47-0C82AF95E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Seguridad:</a:t>
            </a:r>
            <a:br>
              <a:rPr lang="ca-ES" dirty="0"/>
            </a:br>
            <a:r>
              <a:rPr lang="ca-ES" sz="3200" dirty="0" err="1"/>
              <a:t>actualización</a:t>
            </a:r>
            <a:r>
              <a:rPr lang="ca-ES" sz="3200" dirty="0"/>
              <a:t> de </a:t>
            </a:r>
            <a:r>
              <a:rPr lang="ca-ES" sz="3200" dirty="0" err="1"/>
              <a:t>seguridad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CF7C1E71-E1BE-AA9A-7A0C-4D257DE96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4661" y="2469864"/>
            <a:ext cx="2653510" cy="19812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CB1B28D-7D1B-0BEA-A526-39A72ECE3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661" y="2854036"/>
            <a:ext cx="2533650" cy="19812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34A55288-170C-094E-D8A9-491CD1891B44}"/>
              </a:ext>
            </a:extLst>
          </p:cNvPr>
          <p:cNvSpPr txBox="1"/>
          <p:nvPr/>
        </p:nvSpPr>
        <p:spPr>
          <a:xfrm>
            <a:off x="995044" y="4089777"/>
            <a:ext cx="50869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sudo </a:t>
            </a:r>
            <a:r>
              <a:rPr lang="es-ES" dirty="0" err="1"/>
              <a:t>ufw</a:t>
            </a:r>
            <a:r>
              <a:rPr lang="es-ES" dirty="0"/>
              <a:t> </a:t>
            </a:r>
            <a:r>
              <a:rPr lang="es-ES" dirty="0" err="1"/>
              <a:t>deny</a:t>
            </a:r>
            <a:r>
              <a:rPr lang="es-ES" dirty="0"/>
              <a:t> 21/</a:t>
            </a:r>
            <a:r>
              <a:rPr lang="es-ES" dirty="0" err="1"/>
              <a:t>tcp</a:t>
            </a:r>
            <a:r>
              <a:rPr lang="es-ES" dirty="0"/>
              <a:t> </a:t>
            </a:r>
          </a:p>
          <a:p>
            <a:r>
              <a:rPr lang="es-ES" dirty="0"/>
              <a:t>o</a:t>
            </a:r>
          </a:p>
          <a:p>
            <a:r>
              <a:rPr lang="es-ES" dirty="0"/>
              <a:t>sudo </a:t>
            </a:r>
            <a:r>
              <a:rPr lang="es-ES" dirty="0" err="1"/>
              <a:t>iptables</a:t>
            </a:r>
            <a:r>
              <a:rPr lang="es-ES" dirty="0"/>
              <a:t> -A INPUT -p </a:t>
            </a:r>
            <a:r>
              <a:rPr lang="es-ES" dirty="0" err="1"/>
              <a:t>tcp</a:t>
            </a:r>
            <a:r>
              <a:rPr lang="es-ES" dirty="0"/>
              <a:t> --</a:t>
            </a:r>
            <a:r>
              <a:rPr lang="es-ES" dirty="0" err="1"/>
              <a:t>dport</a:t>
            </a:r>
            <a:r>
              <a:rPr lang="es-ES" dirty="0"/>
              <a:t> 21 -j DROP</a:t>
            </a:r>
            <a:endParaRPr lang="ca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0AAA5F6-4A2C-06F6-979A-A595D22D24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8374"/>
          <a:stretch>
            <a:fillRect/>
          </a:stretch>
        </p:blipFill>
        <p:spPr bwMode="auto">
          <a:xfrm>
            <a:off x="6181821" y="2684208"/>
            <a:ext cx="3792855" cy="1968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F9C1404-C39C-8F93-50DA-FF5A46235A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1821" y="3234949"/>
            <a:ext cx="2418080" cy="226568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E3B8851-5378-CF5A-4930-8C23CCCD144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388" y="3234949"/>
            <a:ext cx="2272030" cy="2265680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E41FD662-38E5-2007-D4E0-3A28BC6753C9}"/>
              </a:ext>
            </a:extLst>
          </p:cNvPr>
          <p:cNvCxnSpPr>
            <a:cxnSpLocks/>
          </p:cNvCxnSpPr>
          <p:nvPr/>
        </p:nvCxnSpPr>
        <p:spPr>
          <a:xfrm>
            <a:off x="8654493" y="4367789"/>
            <a:ext cx="4997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5347632D-C053-7806-9A8E-1A62AE0F652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" b="53668"/>
          <a:stretch>
            <a:fillRect/>
          </a:stretch>
        </p:blipFill>
        <p:spPr bwMode="auto">
          <a:xfrm>
            <a:off x="6181821" y="5952436"/>
            <a:ext cx="3207385" cy="1638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30861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8C8A75-9200-18E8-8FD8-E4A1CDAAC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Pentesting</a:t>
            </a:r>
            <a:r>
              <a:rPr lang="ca-ES" dirty="0"/>
              <a:t>:</a:t>
            </a:r>
            <a:br>
              <a:rPr lang="ca-ES" dirty="0"/>
            </a:br>
            <a:r>
              <a:rPr lang="ca-ES" sz="3200" dirty="0"/>
              <a:t>fase de </a:t>
            </a:r>
            <a:r>
              <a:rPr lang="ca-ES" sz="3200" dirty="0" err="1"/>
              <a:t>reconocimiento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E18D87AF-2E94-0EB7-3E00-53D2D4F31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6049" y="2097088"/>
            <a:ext cx="3525837" cy="110132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C7E5440-ADEE-F41F-CD56-6759CD49E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049" y="3610960"/>
            <a:ext cx="2830512" cy="95792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1D119AF-8507-5119-D11F-FC6B10A7CD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6049" y="4981436"/>
            <a:ext cx="3444521" cy="110132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709BC9E-FBBD-8FD2-DDBD-2FF175DFF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812" y="2097088"/>
            <a:ext cx="4468813" cy="172940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81A5DD4-D46A-C5DB-B5A8-EE83B635EB2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19"/>
          <a:stretch>
            <a:fillRect/>
          </a:stretch>
        </p:blipFill>
        <p:spPr>
          <a:xfrm>
            <a:off x="6627812" y="4435423"/>
            <a:ext cx="5405706" cy="172940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79389AB-75A3-AC12-039D-B756A994E0C8}"/>
              </a:ext>
            </a:extLst>
          </p:cNvPr>
          <p:cNvSpPr txBox="1"/>
          <p:nvPr/>
        </p:nvSpPr>
        <p:spPr>
          <a:xfrm>
            <a:off x="831056" y="2463083"/>
            <a:ext cx="44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1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CD5207F-362A-E3DF-12A5-C5FE892BD729}"/>
              </a:ext>
            </a:extLst>
          </p:cNvPr>
          <p:cNvSpPr txBox="1"/>
          <p:nvPr/>
        </p:nvSpPr>
        <p:spPr>
          <a:xfrm>
            <a:off x="776287" y="3881604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2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F788D25-5780-8821-3547-4DF9A455B107}"/>
              </a:ext>
            </a:extLst>
          </p:cNvPr>
          <p:cNvSpPr txBox="1"/>
          <p:nvPr/>
        </p:nvSpPr>
        <p:spPr>
          <a:xfrm>
            <a:off x="776287" y="5347431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3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3F0280B-D9E9-852A-DDAE-67D8AD269EA4}"/>
              </a:ext>
            </a:extLst>
          </p:cNvPr>
          <p:cNvSpPr txBox="1"/>
          <p:nvPr/>
        </p:nvSpPr>
        <p:spPr>
          <a:xfrm>
            <a:off x="6008688" y="2777124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4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C9410F-E8F7-D3EF-2A40-9273FF23835B}"/>
              </a:ext>
            </a:extLst>
          </p:cNvPr>
          <p:cNvSpPr txBox="1"/>
          <p:nvPr/>
        </p:nvSpPr>
        <p:spPr>
          <a:xfrm>
            <a:off x="6010276" y="5115459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118987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CBE8A3-8CD8-B00C-7C10-7B5E25BD1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Pentesting</a:t>
            </a:r>
            <a:r>
              <a:rPr lang="ca-ES" dirty="0"/>
              <a:t>:</a:t>
            </a:r>
            <a:br>
              <a:rPr lang="ca-ES" dirty="0"/>
            </a:br>
            <a:r>
              <a:rPr lang="ca-ES" dirty="0"/>
              <a:t>fase de </a:t>
            </a:r>
            <a:r>
              <a:rPr lang="ca-ES" dirty="0" err="1"/>
              <a:t>explotación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486BBA9E-07BA-596C-8ED6-8360DEB262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393" r="83008" b="65510"/>
          <a:stretch>
            <a:fillRect/>
          </a:stretch>
        </p:blipFill>
        <p:spPr bwMode="auto">
          <a:xfrm>
            <a:off x="910215" y="2271635"/>
            <a:ext cx="2937885" cy="5844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2B6C8B3-BA5E-883B-7771-F69FEA7D9F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184" b="36481"/>
          <a:stretch>
            <a:fillRect/>
          </a:stretch>
        </p:blipFill>
        <p:spPr bwMode="auto">
          <a:xfrm>
            <a:off x="910215" y="3666322"/>
            <a:ext cx="5221153" cy="7700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BAD520-6942-C9F1-1FEA-9F8C0EC97F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797"/>
          <a:stretch>
            <a:fillRect/>
          </a:stretch>
        </p:blipFill>
        <p:spPr bwMode="auto">
          <a:xfrm>
            <a:off x="910215" y="5472574"/>
            <a:ext cx="5400040" cy="4997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88E99AB-50C6-F1C7-2C43-8504A60382C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4222"/>
          <a:stretch>
            <a:fillRect/>
          </a:stretch>
        </p:blipFill>
        <p:spPr>
          <a:xfrm>
            <a:off x="6566301" y="1924724"/>
            <a:ext cx="5246631" cy="135608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288B104-9175-CF68-E48D-1A5DC1F716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6301" y="3979863"/>
            <a:ext cx="5246631" cy="1828671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B065A073-6B0E-53B1-D3F7-2333EFB30269}"/>
              </a:ext>
            </a:extLst>
          </p:cNvPr>
          <p:cNvSpPr txBox="1"/>
          <p:nvPr/>
        </p:nvSpPr>
        <p:spPr>
          <a:xfrm>
            <a:off x="495300" y="2379169"/>
            <a:ext cx="33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1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D413639-139B-13D4-175F-393E665DEDBC}"/>
              </a:ext>
            </a:extLst>
          </p:cNvPr>
          <p:cNvSpPr txBox="1"/>
          <p:nvPr/>
        </p:nvSpPr>
        <p:spPr>
          <a:xfrm>
            <a:off x="495300" y="3866696"/>
            <a:ext cx="33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2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D901724-EF09-CDA5-CFDA-6D73028E1360}"/>
              </a:ext>
            </a:extLst>
          </p:cNvPr>
          <p:cNvSpPr txBox="1"/>
          <p:nvPr/>
        </p:nvSpPr>
        <p:spPr>
          <a:xfrm>
            <a:off x="495300" y="5537780"/>
            <a:ext cx="33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3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0001EA7-C78E-3419-4878-713C2695208D}"/>
              </a:ext>
            </a:extLst>
          </p:cNvPr>
          <p:cNvSpPr txBox="1"/>
          <p:nvPr/>
        </p:nvSpPr>
        <p:spPr>
          <a:xfrm>
            <a:off x="6143567" y="2418098"/>
            <a:ext cx="33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4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7400742-3BEB-15AE-0F4A-54F2DF7482A3}"/>
              </a:ext>
            </a:extLst>
          </p:cNvPr>
          <p:cNvSpPr txBox="1"/>
          <p:nvPr/>
        </p:nvSpPr>
        <p:spPr>
          <a:xfrm>
            <a:off x="6143567" y="4709532"/>
            <a:ext cx="33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254602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121</TotalTime>
  <Words>518</Words>
  <Application>Microsoft Office PowerPoint</Application>
  <PresentationFormat>Panorámica</PresentationFormat>
  <Paragraphs>125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Arial</vt:lpstr>
      <vt:lpstr>Calibri</vt:lpstr>
      <vt:lpstr>Tw Cen MT</vt:lpstr>
      <vt:lpstr>Circuito</vt:lpstr>
      <vt:lpstr>Proyecto final</vt:lpstr>
      <vt:lpstr>índice</vt:lpstr>
      <vt:lpstr>Incidente de Seguridad: procesos en ejecución</vt:lpstr>
      <vt:lpstr>Incidente de Seguridad: escaneo de rootkit</vt:lpstr>
      <vt:lpstr>Incidente de Seguridad: escaneo de rootkit</vt:lpstr>
      <vt:lpstr>Incidente de Seguridad: identificación de cambios</vt:lpstr>
      <vt:lpstr>Incidente de Seguridad: actualización de seguridad</vt:lpstr>
      <vt:lpstr>Pentesting: fase de reconocimiento</vt:lpstr>
      <vt:lpstr>Pentesting: fase de explotación</vt:lpstr>
      <vt:lpstr>Pentesting: propuesta de prevención</vt:lpstr>
      <vt:lpstr>Plan de respuesta: Plan de respuesta según nist</vt:lpstr>
      <vt:lpstr>Plan de respuesta</vt:lpstr>
      <vt:lpstr>SGSI: Alcance del sgsi</vt:lpstr>
      <vt:lpstr>SGSI: evaluación de riesgos</vt:lpstr>
      <vt:lpstr>SGSI: selección de controles</vt:lpstr>
      <vt:lpstr>SGSI: políticas y procedimientos de seguridad</vt:lpstr>
      <vt:lpstr>SGSI: roles y responsabilidad</vt:lpstr>
      <vt:lpstr>SGSI: MONITOREO Y MEDICIÓN DE LA EFECTIVIDAD DEL SGSI</vt:lpstr>
      <vt:lpstr>SGSI: KPIs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Nicolás Oriol Sengáriz</dc:creator>
  <cp:lastModifiedBy>Nicolás Oriol Sengáriz</cp:lastModifiedBy>
  <cp:revision>14</cp:revision>
  <dcterms:created xsi:type="dcterms:W3CDTF">2026-02-01T10:55:16Z</dcterms:created>
  <dcterms:modified xsi:type="dcterms:W3CDTF">2026-02-02T06:48:02Z</dcterms:modified>
</cp:coreProperties>
</file>

<file path=docProps/thumbnail.jpeg>
</file>